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Play"/>
      <p:regular r:id="rId32"/>
      <p:bold r:id="rId33"/>
    </p:embeddedFont>
    <p:embeddedFont>
      <p:font typeface="Economica"/>
      <p:regular r:id="rId34"/>
      <p:bold r:id="rId35"/>
      <p:italic r:id="rId36"/>
      <p:boldItalic r:id="rId37"/>
    </p:embeddedFont>
    <p:embeddedFont>
      <p:font typeface="Open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italic.fntdata"/><Relationship Id="rId20" Type="http://schemas.openxmlformats.org/officeDocument/2006/relationships/slide" Target="slides/slide15.xml"/><Relationship Id="rId41" Type="http://schemas.openxmlformats.org/officeDocument/2006/relationships/font" Target="fonts/OpenSans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lay-bold.fntdata"/><Relationship Id="rId10" Type="http://schemas.openxmlformats.org/officeDocument/2006/relationships/slide" Target="slides/slide5.xml"/><Relationship Id="rId32" Type="http://schemas.openxmlformats.org/officeDocument/2006/relationships/font" Target="fonts/Play-regular.fntdata"/><Relationship Id="rId13" Type="http://schemas.openxmlformats.org/officeDocument/2006/relationships/slide" Target="slides/slide8.xml"/><Relationship Id="rId35" Type="http://schemas.openxmlformats.org/officeDocument/2006/relationships/font" Target="fonts/Economica-bold.fntdata"/><Relationship Id="rId12" Type="http://schemas.openxmlformats.org/officeDocument/2006/relationships/slide" Target="slides/slide7.xml"/><Relationship Id="rId34" Type="http://schemas.openxmlformats.org/officeDocument/2006/relationships/font" Target="fonts/Economica-regular.fntdata"/><Relationship Id="rId15" Type="http://schemas.openxmlformats.org/officeDocument/2006/relationships/slide" Target="slides/slide10.xml"/><Relationship Id="rId37" Type="http://schemas.openxmlformats.org/officeDocument/2006/relationships/font" Target="fonts/Economica-boldItalic.fntdata"/><Relationship Id="rId14" Type="http://schemas.openxmlformats.org/officeDocument/2006/relationships/slide" Target="slides/slide9.xml"/><Relationship Id="rId36" Type="http://schemas.openxmlformats.org/officeDocument/2006/relationships/font" Target="fonts/Economica-italic.fntdata"/><Relationship Id="rId17" Type="http://schemas.openxmlformats.org/officeDocument/2006/relationships/slide" Target="slides/slide12.xml"/><Relationship Id="rId39" Type="http://schemas.openxmlformats.org/officeDocument/2006/relationships/font" Target="fonts/OpenSans-bold.fntdata"/><Relationship Id="rId16" Type="http://schemas.openxmlformats.org/officeDocument/2006/relationships/slide" Target="slides/slide11.xml"/><Relationship Id="rId38" Type="http://schemas.openxmlformats.org/officeDocument/2006/relationships/font" Target="fonts/OpenSans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1c80700bd3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1c80700bd3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1c80700bd3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1c80700bd3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1c80700bd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1c80700bd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1c80700bd3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1c80700bd3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c80700bd3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1c80700bd3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1c80700bd3_3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1c80700bd3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1c80700bd3_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31c80700bd3_3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c80700bd3_3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31c80700bd3_3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1c80700bd3_3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31c80700bd3_3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1c80700bd3_3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31c80700bd3_3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1c80700bd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1c80700bd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1c80700bd3_3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31c80700bd3_3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1c80700bd3_3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31c80700bd3_3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1c80700bd3_3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31c80700bd3_3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1c80700bd3_3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31c80700bd3_3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1c80700bd3_3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31c80700bd3_3_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1c80700bd3_3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31c80700bd3_3_1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1c80700bd3_3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31c80700bd3_3_1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1c80700998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1c80700998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c80700bd3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1c80700bd3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1c80700bd3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1c80700bd3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1c80700bd3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1c80700bd3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1c80700bd3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1c80700bd3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1c80700bd3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1c80700bd3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1c80700bd3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1c80700bd3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2" name="Google Shape;62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Thu Tran</a:t>
            </a:r>
            <a:endParaRPr/>
          </a:p>
        </p:txBody>
      </p:sp>
      <p:sp>
        <p:nvSpPr>
          <p:cNvPr id="69" name="Google Shape;69;p14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Chemical Engineer - Data Scientist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288375" y="36225"/>
            <a:ext cx="87711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New Product Process</a:t>
            </a:r>
            <a:endParaRPr sz="3500"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200" y="974250"/>
            <a:ext cx="8839201" cy="2784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288375" y="36225"/>
            <a:ext cx="87711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DOE for Equipment Reliability </a:t>
            </a:r>
            <a:endParaRPr sz="3500"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000" y="1295875"/>
            <a:ext cx="3275899" cy="346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4656" y="1162000"/>
            <a:ext cx="4642268" cy="189185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4"/>
          <p:cNvSpPr txBox="1"/>
          <p:nvPr/>
        </p:nvSpPr>
        <p:spPr>
          <a:xfrm>
            <a:off x="4383775" y="780700"/>
            <a:ext cx="345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Coating Parameter Control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" name="Google Shape;142;p24"/>
          <p:cNvSpPr txBox="1"/>
          <p:nvPr/>
        </p:nvSpPr>
        <p:spPr>
          <a:xfrm>
            <a:off x="566000" y="834175"/>
            <a:ext cx="345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Moisture Probe Ca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288375" y="36225"/>
            <a:ext cx="87711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Extract, Transform, and Load Data</a:t>
            </a:r>
            <a:endParaRPr sz="3500"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9925"/>
            <a:ext cx="8030368" cy="397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288375" y="36225"/>
            <a:ext cx="87711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Statistic Model in Real-time data</a:t>
            </a:r>
            <a:endParaRPr sz="3500"/>
          </a:p>
        </p:txBody>
      </p:sp>
      <p:pic>
        <p:nvPicPr>
          <p:cNvPr id="154" name="Google Shape;1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9925"/>
            <a:ext cx="8024540" cy="397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334200" y="0"/>
            <a:ext cx="87711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Senior Manufacture Technology Engineer / Data Scientist</a:t>
            </a:r>
            <a:endParaRPr sz="3500"/>
          </a:p>
        </p:txBody>
      </p: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420450" y="831300"/>
            <a:ext cx="4295700" cy="3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Dupont – Newark, DE: Oct 2023 – Currently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Led Process Hazard Analysis (PHA) meetings.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Directed Audit meetings.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Developed and delivered Trade Secret Training.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Managed yield improvement projects.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Led capital projects for Particle Size Distribution (PSD) specifications.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Analyzed and reduced material loss in processes.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Implemented barcode systems for OPEX projects.</a:t>
            </a:r>
            <a:endParaRPr sz="1500"/>
          </a:p>
        </p:txBody>
      </p:sp>
      <p:sp>
        <p:nvSpPr>
          <p:cNvPr id="161" name="Google Shape;161;p27"/>
          <p:cNvSpPr txBox="1"/>
          <p:nvPr>
            <p:ph idx="1" type="body"/>
          </p:nvPr>
        </p:nvSpPr>
        <p:spPr>
          <a:xfrm>
            <a:off x="4778325" y="1215000"/>
            <a:ext cx="4164600" cy="33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Collaborated with cross-functional teams to develop Power BI dashboards.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Designed and implemented Power BI dashboards for yield and scrap analysis.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Created a quality data warehouse to enhance data accessibility for sister sites.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Developed applications to support operational digitalization transitions.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Designed and implemented AI-assisted solutions for manufacturing processes.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Thu Tran</a:t>
            </a:r>
            <a:endParaRPr/>
          </a:p>
        </p:txBody>
      </p:sp>
      <p:sp>
        <p:nvSpPr>
          <p:cNvPr id="167" name="Google Shape;167;p28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 of Science in Data Science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2023 - 2024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9"/>
          <p:cNvSpPr txBox="1"/>
          <p:nvPr>
            <p:ph type="title"/>
          </p:nvPr>
        </p:nvSpPr>
        <p:spPr>
          <a:xfrm>
            <a:off x="473202" y="480060"/>
            <a:ext cx="36141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Play"/>
              <a:buNone/>
            </a:pPr>
            <a:r>
              <a:rPr lang="en" sz="4100"/>
              <a:t>Introduction</a:t>
            </a:r>
            <a:endParaRPr/>
          </a:p>
        </p:txBody>
      </p:sp>
      <p:sp>
        <p:nvSpPr>
          <p:cNvPr id="174" name="Google Shape;174;p29"/>
          <p:cNvSpPr/>
          <p:nvPr/>
        </p:nvSpPr>
        <p:spPr>
          <a:xfrm>
            <a:off x="482459" y="1779651"/>
            <a:ext cx="2441321" cy="13716"/>
          </a:xfrm>
          <a:custGeom>
            <a:rect b="b" l="l" r="r" t="t"/>
            <a:pathLst>
              <a:path extrusionOk="0" fill="none" h="18288" w="3255095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extrusionOk="0" h="18288" w="3255095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9"/>
          <p:cNvSpPr txBox="1"/>
          <p:nvPr>
            <p:ph idx="1" type="body"/>
          </p:nvPr>
        </p:nvSpPr>
        <p:spPr>
          <a:xfrm>
            <a:off x="473202" y="1995678"/>
            <a:ext cx="3614100" cy="26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-1841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/>
              <a:t>Lung cancer caused 1 in 5 U.S. cancer deaths in 2024; 5 years survival was only 28% in 2016</a:t>
            </a:r>
            <a:endParaRPr/>
          </a:p>
          <a:p>
            <a:pPr indent="-184150" lvl="0" marL="177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/>
              <a:t>CT scans are key for lung cancer diagnosis but prone to errors and delay due to manual interpretation</a:t>
            </a:r>
            <a:endParaRPr/>
          </a:p>
          <a:p>
            <a:pPr indent="-184150" lvl="0" marL="177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/>
              <a:t>A machine learning toolset was developed to improve detection accuracy and efficiency</a:t>
            </a:r>
            <a:endParaRPr/>
          </a:p>
          <a:p>
            <a:pPr indent="-184150" lvl="0" marL="177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/>
              <a:t>Global institution use AI for precision medicine, cell segmentation, and disease prediction</a:t>
            </a:r>
            <a:endParaRPr/>
          </a:p>
          <a:p>
            <a:pPr indent="-184150" lvl="0" marL="177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/>
              <a:t>This study refines prior methods and applies them to external validation dataset</a:t>
            </a:r>
            <a:endParaRPr sz="1300"/>
          </a:p>
          <a:p>
            <a:pPr indent="-101600" lvl="0" marL="177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t/>
            </a:r>
            <a:endParaRPr sz="1300"/>
          </a:p>
        </p:txBody>
      </p:sp>
      <p:pic>
        <p:nvPicPr>
          <p:cNvPr descr="Adenocarcinoma of the lung CT - wikidoc" id="176" name="Google Shape;17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4286" y="524637"/>
            <a:ext cx="4094225" cy="409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628647" y="-5683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Play"/>
              <a:buNone/>
            </a:pPr>
            <a:r>
              <a:rPr lang="en" sz="3800"/>
              <a:t>Research Objectives</a:t>
            </a:r>
            <a:endParaRPr/>
          </a:p>
        </p:txBody>
      </p:sp>
      <p:sp>
        <p:nvSpPr>
          <p:cNvPr id="182" name="Google Shape;182;p30"/>
          <p:cNvSpPr txBox="1"/>
          <p:nvPr>
            <p:ph idx="1" type="body"/>
          </p:nvPr>
        </p:nvSpPr>
        <p:spPr>
          <a:xfrm>
            <a:off x="628649" y="693336"/>
            <a:ext cx="82644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/>
          </a:bodyPr>
          <a:lstStyle/>
          <a:p>
            <a:pPr indent="-17018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600"/>
              <a:t>Build a machine learning model(s) for accurate diagnosis of lung cancer from CT scans</a:t>
            </a:r>
            <a:endParaRPr/>
          </a:p>
          <a:p>
            <a:pPr indent="-17018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600"/>
              <a:t>Compare the effects of image segmentation and feature extraction on model(s) performance and benchmark against automated feature extraction in deep learning model(s)</a:t>
            </a:r>
            <a:endParaRPr/>
          </a:p>
          <a:p>
            <a:pPr indent="-17018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600"/>
              <a:t>Determine and visualize pixels/features highly impacting model(s) classification</a:t>
            </a:r>
            <a:endParaRPr/>
          </a:p>
          <a:p>
            <a:pPr indent="-170180" lvl="0" marL="17780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100000"/>
              <a:buChar char="●"/>
            </a:pPr>
            <a:r>
              <a:rPr lang="en" sz="1600"/>
              <a:t>Assess the effectiveness of model(s) performance in an external validation setting</a:t>
            </a:r>
            <a:endParaRPr/>
          </a:p>
        </p:txBody>
      </p:sp>
      <p:sp>
        <p:nvSpPr>
          <p:cNvPr id="183" name="Google Shape;183;p30"/>
          <p:cNvSpPr txBox="1"/>
          <p:nvPr/>
        </p:nvSpPr>
        <p:spPr>
          <a:xfrm>
            <a:off x="628648" y="248319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Play"/>
              <a:buNone/>
            </a:pPr>
            <a:r>
              <a:rPr b="0" i="0" lang="en" sz="3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Data Sources</a:t>
            </a:r>
            <a:endParaRPr sz="1100"/>
          </a:p>
        </p:txBody>
      </p:sp>
      <p:sp>
        <p:nvSpPr>
          <p:cNvPr id="184" name="Google Shape;184;p30"/>
          <p:cNvSpPr txBox="1"/>
          <p:nvPr/>
        </p:nvSpPr>
        <p:spPr>
          <a:xfrm>
            <a:off x="628647" y="3279505"/>
            <a:ext cx="78867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7800" lvl="0" marL="177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IQ-OTH/NCCD Dataset</a:t>
            </a: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Contains 110 cases from 2019 with 1102 JPG images categorized as Malignant, Benign, and Normal, available under the CC0 1.0 license.</a:t>
            </a:r>
            <a:endParaRPr sz="1100"/>
          </a:p>
          <a:p>
            <a:pPr indent="-177800" lvl="0" marL="177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DLCT Lung Detect Net</a:t>
            </a: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 validation dataset featuring 1000 images in JPG and PNG formats categorized for various lung tumors, also under the CC0 1.0 license.</a:t>
            </a:r>
            <a:endParaRPr sz="1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1"/>
          <p:cNvSpPr/>
          <p:nvPr>
            <p:ph type="title"/>
          </p:nvPr>
        </p:nvSpPr>
        <p:spPr>
          <a:xfrm>
            <a:off x="479161" y="479395"/>
            <a:ext cx="2679000" cy="2680200"/>
          </a:xfrm>
          <a:prstGeom prst="ellipse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"/>
              <a:buNone/>
            </a:pPr>
            <a:r>
              <a:rPr lang="en" sz="3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Workflow</a:t>
            </a:r>
            <a:endParaRPr/>
          </a:p>
        </p:txBody>
      </p:sp>
      <p:sp>
        <p:nvSpPr>
          <p:cNvPr id="191" name="Google Shape;191;p31"/>
          <p:cNvSpPr/>
          <p:nvPr/>
        </p:nvSpPr>
        <p:spPr>
          <a:xfrm>
            <a:off x="482459" y="3306950"/>
            <a:ext cx="2441321" cy="13716"/>
          </a:xfrm>
          <a:custGeom>
            <a:rect b="b" l="l" r="r" t="t"/>
            <a:pathLst>
              <a:path extrusionOk="0" fill="none" h="18288" w="3255095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extrusionOk="0" h="18288" w="3255095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0722" y="754982"/>
            <a:ext cx="5411100" cy="361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2"/>
          <p:cNvSpPr txBox="1"/>
          <p:nvPr>
            <p:ph type="title"/>
          </p:nvPr>
        </p:nvSpPr>
        <p:spPr>
          <a:xfrm>
            <a:off x="479161" y="342900"/>
            <a:ext cx="8182200" cy="10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</a:pPr>
            <a:r>
              <a:rPr lang="en" sz="5000"/>
              <a:t>Image Segmentation</a:t>
            </a:r>
            <a:endParaRPr/>
          </a:p>
        </p:txBody>
      </p:sp>
      <p:sp>
        <p:nvSpPr>
          <p:cNvPr id="199" name="Google Shape;199;p32"/>
          <p:cNvSpPr/>
          <p:nvPr/>
        </p:nvSpPr>
        <p:spPr>
          <a:xfrm>
            <a:off x="3337560" y="1388012"/>
            <a:ext cx="2468880" cy="13716"/>
          </a:xfrm>
          <a:custGeom>
            <a:rect b="b" l="l" r="r" t="t"/>
            <a:pathLst>
              <a:path extrusionOk="0" fill="none" h="18288" w="329184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29184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3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7749" y="1981962"/>
            <a:ext cx="2295600" cy="270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0872" y="2545686"/>
            <a:ext cx="4210812" cy="157689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2"/>
          <p:cNvSpPr txBox="1"/>
          <p:nvPr/>
        </p:nvSpPr>
        <p:spPr>
          <a:xfrm>
            <a:off x="1197749" y="1524762"/>
            <a:ext cx="19668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Scikit segmentation</a:t>
            </a:r>
            <a:endParaRPr sz="1100"/>
          </a:p>
        </p:txBody>
      </p:sp>
      <p:sp>
        <p:nvSpPr>
          <p:cNvPr id="203" name="Google Shape;203;p32"/>
          <p:cNvSpPr txBox="1"/>
          <p:nvPr/>
        </p:nvSpPr>
        <p:spPr>
          <a:xfrm>
            <a:off x="4570276" y="1543494"/>
            <a:ext cx="18888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Unet segmentation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Senior User Interface Developer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225225"/>
            <a:ext cx="51192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Vinasource : Jan 2008 – Nov 2011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Proficient in HTML, CSS, JavaScript, with experience in PHP and ASP.NET.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Led team development efforts to ensure successful project delivery.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Provided technical leadership through coaching, mentorship, and peer code reviews.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Designed, developed, and unit tested applications according to industry standards.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Enhanced teamwork and leadership skills through task management and collaboration.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6825" y="0"/>
            <a:ext cx="2874776" cy="271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9125" y="2854025"/>
            <a:ext cx="3030175" cy="206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3"/>
          <p:cNvSpPr txBox="1"/>
          <p:nvPr>
            <p:ph type="title"/>
          </p:nvPr>
        </p:nvSpPr>
        <p:spPr>
          <a:xfrm>
            <a:off x="479161" y="479395"/>
            <a:ext cx="2679000" cy="2680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"/>
              <a:buNone/>
            </a:pPr>
            <a:r>
              <a:rPr lang="en" sz="3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Feature Extraction</a:t>
            </a:r>
            <a:endParaRPr/>
          </a:p>
        </p:txBody>
      </p:sp>
      <p:sp>
        <p:nvSpPr>
          <p:cNvPr id="210" name="Google Shape;210;p33"/>
          <p:cNvSpPr/>
          <p:nvPr/>
        </p:nvSpPr>
        <p:spPr>
          <a:xfrm>
            <a:off x="482459" y="3306950"/>
            <a:ext cx="2441321" cy="13716"/>
          </a:xfrm>
          <a:custGeom>
            <a:rect b="b" l="l" r="r" t="t"/>
            <a:pathLst>
              <a:path extrusionOk="0" fill="none" h="18288" w="3255095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extrusionOk="0" h="18288" w="3255095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5494" y="480060"/>
            <a:ext cx="5061300" cy="416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4"/>
          <p:cNvSpPr txBox="1"/>
          <p:nvPr>
            <p:ph type="title"/>
          </p:nvPr>
        </p:nvSpPr>
        <p:spPr>
          <a:xfrm>
            <a:off x="479161" y="479395"/>
            <a:ext cx="2679000" cy="2680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</a:pPr>
            <a:r>
              <a:rPr lang="en" sz="5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EDA</a:t>
            </a:r>
            <a:endParaRPr/>
          </a:p>
        </p:txBody>
      </p:sp>
      <p:sp>
        <p:nvSpPr>
          <p:cNvPr id="218" name="Google Shape;218;p34"/>
          <p:cNvSpPr/>
          <p:nvPr/>
        </p:nvSpPr>
        <p:spPr>
          <a:xfrm>
            <a:off x="482459" y="3306950"/>
            <a:ext cx="2441321" cy="13716"/>
          </a:xfrm>
          <a:custGeom>
            <a:rect b="b" l="l" r="r" t="t"/>
            <a:pathLst>
              <a:path extrusionOk="0" fill="none" h="18288" w="3255095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extrusionOk="0" h="18288" w="3255095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p3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6236" y="480060"/>
            <a:ext cx="4179900" cy="416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Play"/>
              <a:buNone/>
            </a:pPr>
            <a:r>
              <a:rPr lang="en" sz="4100">
                <a:latin typeface="Play"/>
                <a:ea typeface="Play"/>
                <a:cs typeface="Play"/>
                <a:sym typeface="Play"/>
              </a:rPr>
              <a:t>Logistic Regression Model</a:t>
            </a:r>
            <a:endParaRPr/>
          </a:p>
        </p:txBody>
      </p:sp>
      <p:sp>
        <p:nvSpPr>
          <p:cNvPr id="226" name="Google Shape;226;p35"/>
          <p:cNvSpPr/>
          <p:nvPr/>
        </p:nvSpPr>
        <p:spPr>
          <a:xfrm>
            <a:off x="501777" y="1258030"/>
            <a:ext cx="8140446" cy="13716"/>
          </a:xfrm>
          <a:custGeom>
            <a:rect b="b" l="l" r="r" t="t"/>
            <a:pathLst>
              <a:path extrusionOk="0" fill="none" h="18288" w="10853928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extrusionOk="0" h="18288" w="10853928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5"/>
          <p:cNvSpPr txBox="1"/>
          <p:nvPr>
            <p:ph idx="1" type="body"/>
          </p:nvPr>
        </p:nvSpPr>
        <p:spPr>
          <a:xfrm>
            <a:off x="628650" y="1447037"/>
            <a:ext cx="7886700" cy="3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78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/>
              <a:t>Segmentation Approaches: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/>
              <a:t>First approach: Used skimage morphology for pre-processing and segmentation.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/>
              <a:t>Second approach: Utilized a trained UNET model for pre-processing and segmentation.</a:t>
            </a:r>
            <a:endParaRPr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/>
              <a:t>Logistic Regression Model Steps:</a:t>
            </a:r>
            <a:endParaRPr/>
          </a:p>
          <a:p>
            <a:pPr indent="-254000" lvl="1" marL="596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AutoNum type="arabicPeriod"/>
            </a:pPr>
            <a:r>
              <a:rPr lang="en" sz="1400"/>
              <a:t>Replaced masked scan areas with NA.</a:t>
            </a:r>
            <a:endParaRPr/>
          </a:p>
          <a:p>
            <a:pPr indent="-254000" lvl="1" marL="596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AutoNum type="arabicPeriod"/>
            </a:pPr>
            <a:r>
              <a:rPr lang="en" sz="1400"/>
              <a:t>Individually z-scored image arrays.</a:t>
            </a:r>
            <a:endParaRPr/>
          </a:p>
          <a:p>
            <a:pPr indent="-254000" lvl="1" marL="596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AutoNum type="arabicPeriod"/>
            </a:pPr>
            <a:r>
              <a:rPr lang="en" sz="1400"/>
              <a:t>Extracted GLCM texture features from remaining values.</a:t>
            </a:r>
            <a:endParaRPr/>
          </a:p>
          <a:p>
            <a:pPr indent="-254000" lvl="1" marL="596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AutoNum type="arabicPeriod"/>
            </a:pPr>
            <a:r>
              <a:rPr lang="en" sz="1400"/>
              <a:t>Split data into 70% training and 30% testing sets.</a:t>
            </a:r>
            <a:endParaRPr/>
          </a:p>
          <a:p>
            <a:pPr indent="-254000" lvl="1" marL="596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AutoNum type="arabicPeriod"/>
            </a:pPr>
            <a:r>
              <a:rPr lang="en" sz="1400"/>
              <a:t>Standardized features using sklearn Standard Scaling.</a:t>
            </a:r>
            <a:endParaRPr/>
          </a:p>
          <a:p>
            <a:pPr indent="-254000" lvl="1" marL="596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AutoNum type="arabicPeriod"/>
            </a:pPr>
            <a:r>
              <a:rPr lang="en" sz="1400"/>
              <a:t>Optimized model penalty via grid search (C parameter of 10).</a:t>
            </a:r>
            <a:endParaRPr/>
          </a:p>
          <a:p>
            <a:pPr indent="-254000" lvl="1" marL="596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AutoNum type="arabicPeriod"/>
            </a:pPr>
            <a:r>
              <a:rPr lang="en" sz="1400"/>
              <a:t>Trained logistic regression model with l1 penalty.</a:t>
            </a:r>
            <a:endParaRPr/>
          </a:p>
          <a:p>
            <a:pPr indent="-254000" lvl="1" marL="596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AutoNum type="arabicPeriod"/>
            </a:pPr>
            <a:r>
              <a:rPr lang="en" sz="1400"/>
              <a:t>Evaluated model on test and validation sets for accuracy and metrics.</a:t>
            </a:r>
            <a:endParaRPr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/>
              <a:t>Model Performance: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/>
              <a:t>Logistic Regression 1 (Scikit images): 81% weighted F1 score (test), 80% (validation).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○"/>
            </a:pPr>
            <a:r>
              <a:rPr lang="en" sz="1400"/>
              <a:t>Logistic Regression 2 (UNET images): 62% weighted F1 score (test), 59% (validation).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Play"/>
              <a:buNone/>
            </a:pPr>
            <a:r>
              <a:rPr lang="en" sz="4100">
                <a:latin typeface="Play"/>
                <a:ea typeface="Play"/>
                <a:cs typeface="Play"/>
                <a:sym typeface="Play"/>
              </a:rPr>
              <a:t>Logistic Regression Model</a:t>
            </a:r>
            <a:endParaRPr/>
          </a:p>
        </p:txBody>
      </p:sp>
      <p:sp>
        <p:nvSpPr>
          <p:cNvPr id="234" name="Google Shape;234;p36"/>
          <p:cNvSpPr/>
          <p:nvPr/>
        </p:nvSpPr>
        <p:spPr>
          <a:xfrm>
            <a:off x="501777" y="1258030"/>
            <a:ext cx="8140446" cy="13716"/>
          </a:xfrm>
          <a:custGeom>
            <a:rect b="b" l="l" r="r" t="t"/>
            <a:pathLst>
              <a:path extrusionOk="0" fill="none" h="18288" w="10853928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extrusionOk="0" h="18288" w="10853928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990175"/>
            <a:ext cx="7886700" cy="202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Play"/>
              <a:buNone/>
            </a:pPr>
            <a:r>
              <a:rPr lang="en" sz="4100">
                <a:latin typeface="Play"/>
                <a:ea typeface="Play"/>
                <a:cs typeface="Play"/>
                <a:sym typeface="Play"/>
              </a:rPr>
              <a:t>CNN Model</a:t>
            </a:r>
            <a:endParaRPr/>
          </a:p>
        </p:txBody>
      </p:sp>
      <p:sp>
        <p:nvSpPr>
          <p:cNvPr id="242" name="Google Shape;242;p37"/>
          <p:cNvSpPr/>
          <p:nvPr/>
        </p:nvSpPr>
        <p:spPr>
          <a:xfrm>
            <a:off x="501777" y="1258030"/>
            <a:ext cx="8140446" cy="13716"/>
          </a:xfrm>
          <a:custGeom>
            <a:rect b="b" l="l" r="r" t="t"/>
            <a:pathLst>
              <a:path extrusionOk="0" fill="none" h="18288" w="10853928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extrusionOk="0" h="18288" w="10853928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7"/>
          <p:cNvSpPr txBox="1"/>
          <p:nvPr>
            <p:ph idx="1" type="body"/>
          </p:nvPr>
        </p:nvSpPr>
        <p:spPr>
          <a:xfrm>
            <a:off x="628650" y="1447038"/>
            <a:ext cx="8140500" cy="31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-1841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/>
              <a:t>Image Pre-processing: </a:t>
            </a:r>
            <a:r>
              <a:rPr lang="en" sz="1300"/>
              <a:t>Created directories two datasets</a:t>
            </a:r>
            <a:endParaRPr/>
          </a:p>
          <a:p>
            <a:pPr indent="-1841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/>
              <a:t>CNN Model Steps:</a:t>
            </a:r>
            <a:endParaRPr/>
          </a:p>
          <a:p>
            <a:pPr indent="-349250" lvl="1" marL="685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lay"/>
              <a:buAutoNum type="arabicPeriod"/>
            </a:pPr>
            <a:r>
              <a:rPr lang="en" sz="1300"/>
              <a:t>Created a data frame with relevant metadata.</a:t>
            </a:r>
            <a:endParaRPr/>
          </a:p>
          <a:p>
            <a:pPr indent="-349250" lvl="1" marL="685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lay"/>
              <a:buAutoNum type="arabicPeriod"/>
            </a:pPr>
            <a:r>
              <a:rPr lang="en" sz="1300"/>
              <a:t>Removed inconsistent image dimension rows.</a:t>
            </a:r>
            <a:endParaRPr/>
          </a:p>
          <a:p>
            <a:pPr indent="-349250" lvl="1" marL="685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lay"/>
              <a:buAutoNum type="arabicPeriod"/>
            </a:pPr>
            <a:r>
              <a:rPr lang="en" sz="1300"/>
              <a:t>Loaded, resized, normalized, and flattened images into arrays.</a:t>
            </a:r>
            <a:endParaRPr/>
          </a:p>
          <a:p>
            <a:pPr indent="-349250" lvl="1" marL="685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lay"/>
              <a:buAutoNum type="arabicPeriod"/>
            </a:pPr>
            <a:r>
              <a:rPr lang="en" sz="1300"/>
              <a:t>Split data into 70% training and 30% testing sets.</a:t>
            </a:r>
            <a:endParaRPr/>
          </a:p>
          <a:p>
            <a:pPr indent="-349250" lvl="1" marL="685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lay"/>
              <a:buAutoNum type="arabicPeriod"/>
            </a:pPr>
            <a:r>
              <a:rPr lang="en" sz="1300"/>
              <a:t>Used Image Data Generator to integrate file paths and labels into the CNN pipeline.</a:t>
            </a:r>
            <a:endParaRPr/>
          </a:p>
          <a:p>
            <a:pPr indent="-349250" lvl="1" marL="685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lay"/>
              <a:buAutoNum type="arabicPeriod"/>
            </a:pPr>
            <a:r>
              <a:rPr lang="en" sz="1300"/>
              <a:t>Compiled the Sequential CNN model and summarized it.</a:t>
            </a:r>
            <a:endParaRPr/>
          </a:p>
          <a:p>
            <a:pPr indent="-349250" lvl="1" marL="685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lay"/>
              <a:buAutoNum type="arabicPeriod"/>
            </a:pPr>
            <a:r>
              <a:rPr lang="en" sz="1300"/>
              <a:t>Trained the model, saving the history and evaluation metrics.</a:t>
            </a:r>
            <a:endParaRPr/>
          </a:p>
          <a:p>
            <a:pPr indent="-1841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/>
              <a:t>Model Interpretation: </a:t>
            </a:r>
            <a:r>
              <a:rPr lang="en" sz="1300"/>
              <a:t>Utilized LIME to identify important pixels/features for malignancy prediction.</a:t>
            </a:r>
            <a:endParaRPr/>
          </a:p>
          <a:p>
            <a:pPr indent="-1841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/>
              <a:t>LIME Visualization: </a:t>
            </a:r>
            <a:r>
              <a:rPr lang="en" sz="1300"/>
              <a:t>Generated heatmaps to visualize pixel contributions, revealing patterns aiding malignant predictions.</a:t>
            </a:r>
            <a:endParaRPr/>
          </a:p>
          <a:p>
            <a:pPr indent="-1841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/>
              <a:t>CNN 1 Performance: </a:t>
            </a:r>
            <a:r>
              <a:rPr lang="en" sz="1300"/>
              <a:t>Achieved 99.70% accuracy, 99.70% precision, and 100% F1-score on the test set; accuracy dropped to 71.40% on the validation set.</a:t>
            </a:r>
            <a:endParaRPr/>
          </a:p>
          <a:p>
            <a:pPr indent="-184150" lvl="0" marL="1778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/>
              <a:t>CNN 2 Performance: </a:t>
            </a:r>
            <a:r>
              <a:rPr lang="en" sz="1300"/>
              <a:t>Trained on segmented images, achieved 98.50% accuracy on the test set, but only 77.70% on validation, with high malignant recall (98%) but low non-malignant precision (28%).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8"/>
          <p:cNvSpPr txBox="1"/>
          <p:nvPr>
            <p:ph type="title"/>
          </p:nvPr>
        </p:nvSpPr>
        <p:spPr>
          <a:xfrm>
            <a:off x="479161" y="342900"/>
            <a:ext cx="8182200" cy="10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</a:pPr>
            <a:r>
              <a:rPr lang="en" sz="5000"/>
              <a:t>CNN Model</a:t>
            </a:r>
            <a:endParaRPr/>
          </a:p>
        </p:txBody>
      </p:sp>
      <p:sp>
        <p:nvSpPr>
          <p:cNvPr id="250" name="Google Shape;250;p38"/>
          <p:cNvSpPr/>
          <p:nvPr/>
        </p:nvSpPr>
        <p:spPr>
          <a:xfrm>
            <a:off x="3337560" y="1388012"/>
            <a:ext cx="2468880" cy="13716"/>
          </a:xfrm>
          <a:custGeom>
            <a:rect b="b" l="l" r="r" t="t"/>
            <a:pathLst>
              <a:path extrusionOk="0" fill="none" h="18288" w="329184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29184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3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030" y="2495260"/>
            <a:ext cx="4210800" cy="167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0872" y="2628499"/>
            <a:ext cx="4210815" cy="1411263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8"/>
          <p:cNvSpPr txBox="1"/>
          <p:nvPr/>
        </p:nvSpPr>
        <p:spPr>
          <a:xfrm>
            <a:off x="240030" y="1809995"/>
            <a:ext cx="15162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LIME HEATMAP</a:t>
            </a:r>
            <a:endParaRPr sz="1100"/>
          </a:p>
        </p:txBody>
      </p:sp>
      <p:sp>
        <p:nvSpPr>
          <p:cNvPr id="254" name="Google Shape;254;p38"/>
          <p:cNvSpPr txBox="1"/>
          <p:nvPr/>
        </p:nvSpPr>
        <p:spPr>
          <a:xfrm>
            <a:off x="4690872" y="1826934"/>
            <a:ext cx="27618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CNN CONFUSION MATRICES</a:t>
            </a:r>
            <a:endParaRPr sz="11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9"/>
          <p:cNvSpPr txBox="1"/>
          <p:nvPr>
            <p:ph type="title"/>
          </p:nvPr>
        </p:nvSpPr>
        <p:spPr>
          <a:xfrm>
            <a:off x="479161" y="479395"/>
            <a:ext cx="2679000" cy="2680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</a:pPr>
            <a:r>
              <a:rPr lang="en" sz="5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Result</a:t>
            </a:r>
            <a:endParaRPr/>
          </a:p>
        </p:txBody>
      </p:sp>
      <p:sp>
        <p:nvSpPr>
          <p:cNvPr id="261" name="Google Shape;261;p39"/>
          <p:cNvSpPr/>
          <p:nvPr/>
        </p:nvSpPr>
        <p:spPr>
          <a:xfrm>
            <a:off x="482459" y="3306950"/>
            <a:ext cx="2441321" cy="13716"/>
          </a:xfrm>
          <a:custGeom>
            <a:rect b="b" l="l" r="r" t="t"/>
            <a:pathLst>
              <a:path extrusionOk="0" fill="none" h="18288" w="3255095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extrusionOk="0" h="18288" w="3255095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3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3780" y="426854"/>
            <a:ext cx="5977800" cy="44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315925"/>
            <a:ext cx="57021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Senior User Interface Developer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225225"/>
            <a:ext cx="42603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GNT : Nov 2011 – Dec 2012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Proficient in HTML, CSS, JavaScript, C#, C++, ASP.NET, and PHP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Developed web commercial applications.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Created metadata collection for integration with Google Analytics.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Managed multiple collaborative projects and systems.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Strong interpersonal, oral, and written communication skills</a:t>
            </a:r>
            <a:endParaRPr sz="1500"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834" y="0"/>
            <a:ext cx="2599766" cy="214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9625" y="1671976"/>
            <a:ext cx="2710550" cy="31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315925"/>
            <a:ext cx="57021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Multiphysics Simulation Engineer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1225225"/>
            <a:ext cx="4855200" cy="3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Drexel ChE Dept: Mar 2020 – Sep 2020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Assisted in developing COMSOL simulations for a die-slot coating machine.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Optimized 2D/3D models through data analysis and root cause problem analysis.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Analyzed Computational Fluid Dynamics (CFD) to enhance model performance.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Developed statistical tools for team performance improvement.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7125" y="1299625"/>
            <a:ext cx="3664475" cy="274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315925"/>
            <a:ext cx="83748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Industrial Process Engineer / Data Engineer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420450" y="1271850"/>
            <a:ext cx="49950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Coherence, DE: June 2021 – Feb 2022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Identified root causes, implemented corrective actions, and verified process specifications.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Developed systems for maintenance, calibration, and dimensional control.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Built inventory and tracking systems for monitoring deliveries and non-conforming products.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Analyzed supply levels to improve inventory management and anticipate potential issues.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Developed statistical tools and optimized data sets for performance monitoring and analysis.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5273525" y="1225225"/>
            <a:ext cx="36693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Power Query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VBA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Access Database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SQL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Data connection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281700" y="-36575"/>
            <a:ext cx="87711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Process Improvement Engineer / Data Visualization Engineer</a:t>
            </a:r>
            <a:endParaRPr sz="3500"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420450" y="829350"/>
            <a:ext cx="4295700" cy="40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IVC - Philadelphia, PA: Feb 2022 – June 2023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Led Gemba walks / meeting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Created DoE to prioritize and streamline improvement efforts.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Improved OEE by optimizing changeover processes.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Conducted cost analysis and scaled batch sizes from R&amp;D to pilot plants.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Gained hands-on experience with biopharma equipment and cGMP processes.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Created DOE and process maps for better system reliability.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4770825" y="829350"/>
            <a:ext cx="4164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Applied ETL techniques to ensure data accuracy in MES, Oracle, and Power BI.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Used data mining to create monitoring datasets for data-driven decisions.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Developed statistical models and algorithms for process optimization.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Created real-time process algorithms to improve machine run times.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Built data visualization applications using Power BI and verified SIT.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288375" y="347025"/>
            <a:ext cx="87711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Gemba Digital Dashboard</a:t>
            </a:r>
            <a:endParaRPr sz="3500"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25" y="1337250"/>
            <a:ext cx="8839198" cy="3318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288375" y="347025"/>
            <a:ext cx="87711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Granulation Changeover Workflow</a:t>
            </a:r>
            <a:endParaRPr sz="3500"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5750" y="1116175"/>
            <a:ext cx="4468317" cy="366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275" y="1416200"/>
            <a:ext cx="3685801" cy="2770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288375" y="36225"/>
            <a:ext cx="87711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Packaging Changeover Plan</a:t>
            </a:r>
            <a:endParaRPr sz="3500"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175" y="956925"/>
            <a:ext cx="4024676" cy="311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0538" y="0"/>
            <a:ext cx="4115463" cy="232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0550" y="2411750"/>
            <a:ext cx="4115449" cy="2344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